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/>
    <p:restoredTop sz="94643"/>
  </p:normalViewPr>
  <p:slideViewPr>
    <p:cSldViewPr>
      <p:cViewPr>
        <p:scale>
          <a:sx n="100" d="100"/>
          <a:sy n="100" d="100"/>
        </p:scale>
        <p:origin x="2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0AA218-9267-411C-88F5-683A56BAC48E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7B2FB7-6EA6-41F2-9B0B-F5B500D7E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4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B2FB7-6EA6-41F2-9B0B-F5B500D7ED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01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B2FB7-6EA6-41F2-9B0B-F5B500D7ED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46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68FE1B9-FBA5-495B-AD3D-3DBA7691CEC3}" type="datetimeFigureOut">
              <a:rPr lang="en-US" smtClean="0"/>
              <a:pPr/>
              <a:t>10/21/18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66C947-B7DA-4DF8-9680-1F21019B9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E1B9-FBA5-495B-AD3D-3DBA7691CEC3}" type="datetimeFigureOut">
              <a:rPr lang="en-US" smtClean="0"/>
              <a:pPr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C947-B7DA-4DF8-9680-1F21019B9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68FE1B9-FBA5-495B-AD3D-3DBA7691CEC3}" type="datetimeFigureOut">
              <a:rPr lang="en-US" smtClean="0"/>
              <a:pPr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66C947-B7DA-4DF8-9680-1F21019B9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E1B9-FBA5-495B-AD3D-3DBA7691CEC3}" type="datetimeFigureOut">
              <a:rPr lang="en-US" smtClean="0"/>
              <a:pPr/>
              <a:t>10/21/18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66C947-B7DA-4DF8-9680-1F21019B99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E1B9-FBA5-495B-AD3D-3DBA7691CEC3}" type="datetimeFigureOut">
              <a:rPr lang="en-US" smtClean="0"/>
              <a:pPr/>
              <a:t>10/21/18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66C947-B7DA-4DF8-9680-1F21019B99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68FE1B9-FBA5-495B-AD3D-3DBA7691CEC3}" type="datetimeFigureOut">
              <a:rPr lang="en-US" smtClean="0"/>
              <a:pPr/>
              <a:t>10/21/18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66C947-B7DA-4DF8-9680-1F21019B99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68FE1B9-FBA5-495B-AD3D-3DBA7691CEC3}" type="datetimeFigureOut">
              <a:rPr lang="en-US" smtClean="0"/>
              <a:pPr/>
              <a:t>10/21/18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66C947-B7DA-4DF8-9680-1F21019B99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E1B9-FBA5-495B-AD3D-3DBA7691CEC3}" type="datetimeFigureOut">
              <a:rPr lang="en-US" smtClean="0"/>
              <a:pPr/>
              <a:t>10/21/18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66C947-B7DA-4DF8-9680-1F21019B9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E1B9-FBA5-495B-AD3D-3DBA7691CEC3}" type="datetimeFigureOut">
              <a:rPr lang="en-US" smtClean="0"/>
              <a:pPr/>
              <a:t>10/21/18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66C947-B7DA-4DF8-9680-1F21019B9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E1B9-FBA5-495B-AD3D-3DBA7691CEC3}" type="datetimeFigureOut">
              <a:rPr lang="en-US" smtClean="0"/>
              <a:pPr/>
              <a:t>10/21/18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66C947-B7DA-4DF8-9680-1F21019B99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68FE1B9-FBA5-495B-AD3D-3DBA7691CEC3}" type="datetimeFigureOut">
              <a:rPr lang="en-US" smtClean="0"/>
              <a:pPr/>
              <a:t>10/21/18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66C947-B7DA-4DF8-9680-1F21019B99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68FE1B9-FBA5-495B-AD3D-3DBA7691CEC3}" type="datetimeFigureOut">
              <a:rPr lang="en-US" smtClean="0"/>
              <a:pPr/>
              <a:t>10/21/18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66C947-B7DA-4DF8-9680-1F21019B99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Commandments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20:1-17</a:t>
            </a:r>
          </a:p>
        </p:txBody>
      </p:sp>
      <p:pic>
        <p:nvPicPr>
          <p:cNvPr id="4" name="Picture 3" descr="10-commandments-b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2400" y="477774"/>
            <a:ext cx="6197600" cy="4322826"/>
          </a:xfrm>
          <a:prstGeom prst="rect">
            <a:avLst/>
          </a:prstGeom>
          <a:ln w="57150">
            <a:solidFill>
              <a:srgbClr val="E0A102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pPr>
              <a:tabLst>
                <a:tab pos="4572000" algn="l"/>
              </a:tabLs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not MURDER.  	Thou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KILL.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(Exodus 20:13, NASB)                                   	(KJV)</a:t>
            </a:r>
          </a:p>
          <a:p>
            <a:pPr>
              <a:buNone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tabLst>
                <a:tab pos="2290763" algn="l"/>
              </a:tabLst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Bible . . .                                       1. Murder is PRE-MEDITATED (DT. 19:4-6)                2. The murder victim is INNOCENT (Prov. 6:16-18).</a:t>
            </a:r>
          </a:p>
          <a:p>
            <a:pPr>
              <a:spcBef>
                <a:spcPts val="1800"/>
              </a:spcBef>
              <a:buNone/>
              <a:tabLst>
                <a:tab pos="2290763" algn="l"/>
              </a:tabLs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		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	capital punishment                                       	euthanasia                                                     	war                                                             	suicide</a:t>
            </a:r>
          </a:p>
          <a:p>
            <a:pPr>
              <a:buNone/>
              <a:tabLst>
                <a:tab pos="2290763" algn="l"/>
              </a:tabLs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105400" y="1600200"/>
            <a:ext cx="0" cy="91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controver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4581525"/>
            <a:ext cx="2619375" cy="17430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895600" y="5867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abortion</a:t>
            </a:r>
          </a:p>
        </p:txBody>
      </p:sp>
      <p:pic>
        <p:nvPicPr>
          <p:cNvPr id="17" name="Picture 16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4038600"/>
            <a:ext cx="1914525" cy="23907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not commit adultery.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(Exodus 20:14)</a:t>
            </a:r>
          </a:p>
          <a:p>
            <a:pPr marL="0" indent="0">
              <a:buNone/>
              <a:tabLst>
                <a:tab pos="288925" algn="l"/>
              </a:tabLst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buNone/>
              <a:tabLst>
                <a:tab pos="288925" algn="l"/>
                <a:tab pos="509588" algn="l"/>
              </a:tabLst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PRINCIPLE: Sexual Purity                                      	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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Pre-Marital Sex                                       	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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Extra-Marital Sex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  <a:tabLst>
                <a:tab pos="288925" algn="l"/>
              </a:tabLst>
            </a:pPr>
            <a:r>
              <a:rPr lang="en-US" sz="1800" dirty="0"/>
              <a:t>		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10" y="4724400"/>
            <a:ext cx="2886075" cy="15811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24200"/>
            <a:ext cx="2171700" cy="1524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3015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not steal.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(Exodus 20:15)</a:t>
            </a: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tabLst>
                <a:tab pos="288925" algn="l"/>
              </a:tabLst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PRINCIPLE: Ownership &lt;or&gt; Private Property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4229100"/>
            <a:ext cx="2619375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029075"/>
            <a:ext cx="2295525" cy="1990725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5" idx="3"/>
          </p:cNvCxnSpPr>
          <p:nvPr/>
        </p:nvCxnSpPr>
        <p:spPr>
          <a:xfrm>
            <a:off x="3886200" y="5010150"/>
            <a:ext cx="2206592" cy="126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5006139"/>
            <a:ext cx="152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40379" y="5029200"/>
            <a:ext cx="29036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5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not bear false witness.                                                             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(Exodus 20:16)</a:t>
            </a: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tabLst>
                <a:tab pos="344488" algn="l"/>
              </a:tabLst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CONTEXT: Hebrew Legal System                            	A guilty verdict required 2-3 witnesses whose 	testimonies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(DT 17:6; 19:15).</a:t>
            </a:r>
          </a:p>
          <a:p>
            <a:pPr marL="0" indent="0">
              <a:buNone/>
              <a:tabLst>
                <a:tab pos="344488" algn="l"/>
              </a:tabLst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PERJURY: To bear false witness                        	SEE 1 Kings 21:1-14; Mark 14:53-59.</a:t>
            </a:r>
          </a:p>
          <a:p>
            <a:pPr marL="0" indent="0">
              <a:buNone/>
              <a:tabLst>
                <a:tab pos="344488" algn="l"/>
              </a:tabLst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PRINCIPLE: Words have consequences.                 	SEE Ephesians 4:15, 29.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44040"/>
            <a:ext cx="22860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8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not covet.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(Exodus 20:17)</a:t>
            </a: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tabLst>
                <a:tab pos="285750" algn="l"/>
              </a:tabLst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Catholics divide Exodus 20:17 into 	         	TWO commands.</a:t>
            </a:r>
          </a:p>
          <a:p>
            <a:pPr marL="0" indent="0">
              <a:buNone/>
              <a:tabLst>
                <a:tab pos="285750" algn="l"/>
              </a:tabLs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Covetousness is an attitude, NOT an action.</a:t>
            </a:r>
          </a:p>
          <a:p>
            <a:pPr marL="0" indent="0">
              <a:buNone/>
              <a:tabLst>
                <a:tab pos="285750" algn="l"/>
              </a:tabLs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“summary commandment” [John I. Durham]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5" y="1524000"/>
            <a:ext cx="2524125" cy="18097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524000" y="2547937"/>
            <a:ext cx="5943600" cy="2600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343400" y="2547937"/>
            <a:ext cx="3276600" cy="2862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196137" y="2720340"/>
            <a:ext cx="685800" cy="2514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234940"/>
            <a:ext cx="2095500" cy="1394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501640"/>
            <a:ext cx="2286000" cy="128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20" y="5257800"/>
            <a:ext cx="1973580" cy="14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7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pic>
        <p:nvPicPr>
          <p:cNvPr id="11" name="Picture 10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E26C7634-3CD5-B343-89A5-0CB4C91F4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86000"/>
            <a:ext cx="8153400" cy="44958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CONTENT, the Decalogue is authoritative as any other biblical law.               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In FORM, however, the Decalogue does not resemble typical laws.</a:t>
            </a: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 TOO brief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	    NO punishment specified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715000" y="2743200"/>
            <a:ext cx="198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66800" y="4343400"/>
            <a:ext cx="1143000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REASONS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to Hammurabi’s Code</a:t>
            </a: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47825"/>
            <a:ext cx="1857375" cy="246697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2133600" y="1676400"/>
            <a:ext cx="6629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33600" y="2209800"/>
            <a:ext cx="6629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33600" y="2514600"/>
            <a:ext cx="7010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Old Testament Law is superior because:</a:t>
            </a: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pPr>
              <a:buFont typeface="Wingdings"/>
              <a:buChar char="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Old Testament Law placed a higher value on life than    </a:t>
            </a:r>
          </a:p>
          <a:p>
            <a:pPr>
              <a:tabLst>
                <a:tab pos="225425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 	 property.</a:t>
            </a:r>
          </a:p>
          <a:p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pPr>
              <a:buFont typeface="Wingdings"/>
              <a:buChar char=""/>
              <a:tabLst>
                <a:tab pos="225425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Old Testament Law tempered gross punishments.</a:t>
            </a:r>
          </a:p>
          <a:p>
            <a:pPr>
              <a:tabLst>
                <a:tab pos="225425" algn="l"/>
              </a:tabLst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	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“eye for eye, tooth for tooth, hand for hand, foot for foot, burn for 	 burn, wound for wound, bruise for bruise”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(EX. 21:24-25)</a:t>
            </a:r>
          </a:p>
          <a:p>
            <a:pPr>
              <a:tabLst>
                <a:tab pos="225425" algn="l"/>
              </a:tabLst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pPr>
              <a:tabLst>
                <a:tab pos="225425" algn="l"/>
              </a:tabLst>
            </a:pPr>
            <a:r>
              <a: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	</a:t>
            </a:r>
          </a:p>
          <a:p>
            <a:pPr>
              <a:tabLst>
                <a:tab pos="225425" algn="l"/>
              </a:tabLst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pPr>
              <a:tabLst>
                <a:tab pos="225425" algn="l"/>
              </a:tabLst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pPr>
              <a:tabLst>
                <a:tab pos="225425" algn="l"/>
              </a:tabLs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	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Old Testament Law rejected class distinctions.</a:t>
            </a:r>
          </a:p>
          <a:p>
            <a:pPr>
              <a:tabLst>
                <a:tab pos="225425" algn="l"/>
              </a:tabLst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pPr>
              <a:tabLst>
                <a:tab pos="225425" algn="l"/>
              </a:tabLs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	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Old Testament Law expressed greater concern for the 	 	 privileges of slaves and encouraged humane treatment.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964668"/>
            <a:ext cx="990600" cy="369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048000" y="5105400"/>
            <a:ext cx="2057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96000" y="5181600"/>
            <a:ext cx="2057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8600" y="5257800"/>
            <a:ext cx="1905000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 Protection Under the Law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006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have no other gods before me.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(Exodus 20:3)</a:t>
            </a:r>
          </a:p>
          <a:p>
            <a:pPr>
              <a:buNone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“Not it will be for you other gods above my face”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answers the question, “WHOM do we worship?”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Catholics treat Exodus 20:3-6 as ONE command.</a:t>
            </a:r>
          </a:p>
          <a:p>
            <a:pPr>
              <a:buNone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tabLst>
                <a:tab pos="1203325" algn="l"/>
              </a:tabLst>
            </a:pP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should be the ONLY direct object of the 	verb “to worship.”</a:t>
            </a:r>
          </a:p>
          <a:p>
            <a:pPr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p:pic>
        <p:nvPicPr>
          <p:cNvPr id="4" name="Picture 3" descr="gramm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7200"/>
            <a:ext cx="1876425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49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shall have not make for yourself an idol.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(Exodus 20:4)</a:t>
            </a:r>
          </a:p>
          <a:p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commandment answers a DIFFERENT question, therefore a follow-up to the first commandment: How do we worship God?</a:t>
            </a:r>
          </a:p>
          <a:p>
            <a:pPr>
              <a:buNone/>
              <a:tabLst>
                <a:tab pos="7940675" algn="l"/>
              </a:tabLs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We worship Him directly (SEE Dt. 4:15-19)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p:pic>
        <p:nvPicPr>
          <p:cNvPr id="5" name="Picture 4" descr="id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762500"/>
            <a:ext cx="2352675" cy="1943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5943600"/>
            <a:ext cx="2362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NO IDOLS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p:pic>
        <p:nvPicPr>
          <p:cNvPr id="7" name="Picture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E95B1CB-17A5-734D-BF5B-3B6521C4B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709"/>
            <a:ext cx="9144000" cy="52704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0" y="6010275"/>
            <a:ext cx="6019800" cy="95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37A7034-C96E-2A4C-8F1D-F07EFF72A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400"/>
            <a:ext cx="9144000" cy="5156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95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 your father and your mother.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(Exodus 20:12)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dirty="0"/>
              <a:t>	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first commandment with a promise” (Eph. 6:5)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verb “honor” represents a LIFETIME obligation.</a:t>
            </a:r>
          </a:p>
          <a:p>
            <a:pP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“Obey,” on the other hand, is what a child does (See Eph. 6:1). </a:t>
            </a:r>
          </a:p>
          <a:p>
            <a:pPr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 21:18-21</a:t>
            </a:r>
          </a:p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ROMANS 1:30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</a:p>
        </p:txBody>
      </p:sp>
      <p:pic>
        <p:nvPicPr>
          <p:cNvPr id="5" name="Picture 4" descr="FAMIL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648200"/>
            <a:ext cx="2263140" cy="188023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7" name="Straight Connector 6"/>
          <p:cNvCxnSpPr/>
          <p:nvPr/>
        </p:nvCxnSpPr>
        <p:spPr>
          <a:xfrm flipH="1">
            <a:off x="4343400" y="4724400"/>
            <a:ext cx="838200" cy="1981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1628</TotalTime>
  <Words>148</Words>
  <Application>Microsoft Macintosh PowerPoint</Application>
  <PresentationFormat>On-screen Show (4:3)</PresentationFormat>
  <Paragraphs>87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Tw Cen MT</vt:lpstr>
      <vt:lpstr>Wingdings</vt:lpstr>
      <vt:lpstr>Wingdings 2</vt:lpstr>
      <vt:lpstr>Median</vt:lpstr>
      <vt:lpstr>TEN Commandments</vt:lpstr>
      <vt:lpstr>Overview</vt:lpstr>
      <vt:lpstr>Overview</vt:lpstr>
      <vt:lpstr>Overview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  <vt:lpstr>Analysis</vt:lpstr>
    </vt:vector>
  </TitlesOfParts>
  <Company>Mississippi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Commandments</dc:title>
  <dc:creator>Windows User</dc:creator>
  <cp:lastModifiedBy>Rick Snowden</cp:lastModifiedBy>
  <cp:revision>94</cp:revision>
  <cp:lastPrinted>2017-10-11T20:30:14Z</cp:lastPrinted>
  <dcterms:created xsi:type="dcterms:W3CDTF">2014-02-12T20:16:46Z</dcterms:created>
  <dcterms:modified xsi:type="dcterms:W3CDTF">2018-10-21T18:25:55Z</dcterms:modified>
</cp:coreProperties>
</file>